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9" r:id="rId9"/>
    <p:sldId id="342" r:id="rId10"/>
    <p:sldId id="344" r:id="rId11"/>
    <p:sldId id="331" r:id="rId12"/>
    <p:sldId id="341" r:id="rId13"/>
    <p:sldId id="34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4B217-1C92-4E18-AE53-817C7619A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CCFE45-E333-4196-BD8A-A1CD87078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CEF3F4-919E-48AE-AA5A-48BF00FC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F713E-0993-4911-AADF-F39E51B3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D99B3D-79C1-4F9F-83FE-D9B3971B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56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52709-6D8B-4499-A4EA-FB91B670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5A6B65-A8F2-494A-AC40-597B7A005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5E6ADE-9DA3-4268-BD6A-65438330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2A3DB-1C72-4A27-885C-C9E62DB4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717C6A-29E6-495C-82C9-7E755CE2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614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A3268C-26AD-47C2-87EE-3E7A94A44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74FB17-2BBA-4F53-BEBC-4FBE05C33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841FF-B4A3-46AA-8535-2A4CCDF3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0F8537-7DAE-4D92-98DA-2D51107D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C422FF-9DBB-410A-B0E2-89B2AC14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69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9B151-7B07-4460-8864-38674CCB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F430B6-AE91-44AC-A225-8DB562F4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0C9C76-3B9B-4965-8A05-C287BF5E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F6957C-7E25-4D17-8605-ADFD78DF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0F666A-5DD6-4796-9B55-E375C8F2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77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194B7-16A9-4217-A23B-CA7258D0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F5F2C0-3AD5-4F64-8B6C-5AB5A88D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75BE6-D408-4FCB-BDE2-3CEA6BBF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AC4A7A-5C60-4CB2-BD4B-0D141175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D0A1DB-89B8-4285-A478-362B405C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609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0572E-A0A3-4AA1-867E-8EC59A8A4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9E7000-BB11-4B78-9269-CF1F0E5043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CA040B-E275-4C31-BA05-F413009F5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D0F9E2-F7C8-46E2-9212-B38F0B360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AEFB86-025F-4202-A3E7-2C82D575B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4C99EE-6E9F-4EB6-9823-B6ACAD84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81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C928-DE27-4729-9703-F92E0211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6A0A19-4B46-4A5F-9F65-DF1F084EF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A16353-AA17-42AA-A3AD-9A1C2042E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9B5CA3-C402-4A50-9BFA-8A526FD31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D3AB8E1-DB83-428B-A18C-898D1EA15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2FC8D1D-7332-4160-B4F4-4ACE245F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3FAF3D-B4F6-425A-9BF9-907194CC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FC2DD8-ECFE-4404-A551-8AED2BFA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329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D8F7F-B49F-41A4-8E0D-A6CDA3B6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21A80F-3C66-41DE-8974-8E1B6F38B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9959F2C-F831-4FE0-9E66-6781D438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D9F4C4-6F81-4119-8E85-CB6C6649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300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27CEEB-5137-470B-87B5-42FD0DB7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8DB1E3-EDAB-43DE-9BE0-660D5E60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84492D-AED0-413A-8404-CC75999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598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B1BA2-8791-43FB-AD77-1FF466545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CDE80-5DA9-4E94-99D1-4C772F98B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2432FE-0876-4E38-98BE-72F69B291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7C6981-FBD0-471A-8C87-D5DCA503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DE0BC9-A760-4E35-AD33-A36C5831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08F37D-C3C1-4512-91BA-875009B0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34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C2A0F-30CA-4249-9025-065B4A60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086F574-0A73-4433-B543-9B7498356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1EECB3-408E-420E-9996-5B31BF646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22E387-0E91-4EB2-9D1A-088E3633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9912E8-5E35-4445-BB88-00DE1995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EAF5CC-FD15-40C8-89E6-1EE9752F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243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FB9B697-2BB9-4A4F-B7E7-9A427B20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54BD9-403F-4E73-9063-8760A847E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AAFFA1-7671-4591-8BF3-EA60EEF53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51ACB-5CB8-43DA-B9C3-76662971BCD7}" type="datetimeFigureOut">
              <a:rPr lang="pt-BR" smtClean="0"/>
              <a:t>21/11/2023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2D0D10-C612-441D-A1AD-B7A2275C2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56F8C8-53C3-4CEF-92B7-3BD45FFC4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F790-F084-4AC5-99BB-EE3E3B389C4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82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media.com.br/gestao-de-projetos-de-software/9143" TargetMode="External"/><Relationship Id="rId2" Type="http://schemas.openxmlformats.org/officeDocument/2006/relationships/hyperlink" Target="https://ricardo-vargas.com/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eyworks.com.br/as-melhores-ferramentas-para-gestao-de-projetos-de-software/" TargetMode="External"/><Relationship Id="rId5" Type="http://schemas.openxmlformats.org/officeDocument/2006/relationships/hyperlink" Target="https://www.devmedia.com.br/metodos-ageis-processo-agil-e-ferramentas-de-suporte/29992" TargetMode="External"/><Relationship Id="rId4" Type="http://schemas.openxmlformats.org/officeDocument/2006/relationships/hyperlink" Target="https://blog.smartconsulting.com.br/ferramentas-de-gerenciamento-de-projeto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10BFA0-345F-45CA-B112-9688F3F04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Autofit/>
          </a:bodyPr>
          <a:lstStyle/>
          <a:p>
            <a:r>
              <a:rPr lang="pt-BR" sz="4800" dirty="0">
                <a:solidFill>
                  <a:srgbClr val="FFFFFF"/>
                </a:solidFill>
              </a:rPr>
              <a:t>Gerenciamento de Riscos</a:t>
            </a:r>
            <a:br>
              <a:rPr lang="pt-BR" sz="4800" dirty="0">
                <a:solidFill>
                  <a:srgbClr val="FFFFFF"/>
                </a:solidFill>
              </a:rPr>
            </a:br>
            <a:r>
              <a:rPr lang="pt-BR" sz="4800" dirty="0">
                <a:solidFill>
                  <a:srgbClr val="FFFFFF"/>
                </a:solidFill>
              </a:rPr>
              <a:t>PMBok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AA6144-B509-44F2-A39F-28278401E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 fontScale="62500" lnSpcReduction="20000"/>
          </a:bodyPr>
          <a:lstStyle/>
          <a:p>
            <a:endParaRPr lang="pt-BR" sz="800" dirty="0">
              <a:solidFill>
                <a:srgbClr val="FFFFFF"/>
              </a:solidFill>
            </a:endParaRPr>
          </a:p>
          <a:p>
            <a:endParaRPr lang="pt-BR" sz="800" dirty="0">
              <a:solidFill>
                <a:srgbClr val="FFFFFF"/>
              </a:solidFill>
            </a:endParaRPr>
          </a:p>
          <a:p>
            <a:r>
              <a:rPr lang="pt-BR" sz="2800" dirty="0">
                <a:solidFill>
                  <a:srgbClr val="FFFFFF"/>
                </a:solidFill>
              </a:rPr>
              <a:t>Profa. Patricia Rucker de Bassi</a:t>
            </a:r>
          </a:p>
        </p:txBody>
      </p:sp>
    </p:spTree>
    <p:extLst>
      <p:ext uri="{BB962C8B-B14F-4D97-AF65-F5344CB8AC3E}">
        <p14:creationId xmlns:p14="http://schemas.microsoft.com/office/powerpoint/2010/main" val="3315359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67FB8-18C8-40D6-9F68-7B88C2F0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7EC61-6871-4896-B1F5-59906C54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22"/>
            <a:ext cx="10515600" cy="477714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Probabilidade</a:t>
            </a:r>
            <a:r>
              <a:rPr lang="en-US" dirty="0"/>
              <a:t> X Impacto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6C8260-78F4-F5F2-A9F0-743F02F6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19" y="2549753"/>
            <a:ext cx="7552350" cy="24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6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Premissa, restrição e risco em um projeto</a:t>
            </a:r>
          </a:p>
        </p:txBody>
      </p:sp>
      <p:pic>
        <p:nvPicPr>
          <p:cNvPr id="4" name="podcast ricardo_vargas_premissas_pt">
            <a:hlinkClick r:id="" action="ppaction://media"/>
          </p:cNvPr>
          <p:cNvPicPr>
            <a:picLocks noGrp="1" noChangeAspect="1"/>
          </p:cNvPicPr>
          <p:nvPr>
            <p:ph sz="half"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3320763"/>
            <a:ext cx="609600" cy="609600"/>
          </a:xfrm>
        </p:spPr>
      </p:pic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500729" y="2420471"/>
            <a:ext cx="3668247" cy="24101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906285" y="5815256"/>
            <a:ext cx="443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http://www.ricardo-vargas.com/pt/podcasts/</a:t>
            </a:r>
          </a:p>
        </p:txBody>
      </p:sp>
    </p:spTree>
    <p:extLst>
      <p:ext uri="{BB962C8B-B14F-4D97-AF65-F5344CB8AC3E}">
        <p14:creationId xmlns:p14="http://schemas.microsoft.com/office/powerpoint/2010/main" val="57559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5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333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interessantes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03022"/>
            <a:ext cx="10515600" cy="4573941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https://ricardo-vargas.com/pt/</a:t>
            </a:r>
            <a:endParaRPr lang="pt-BR" dirty="0"/>
          </a:p>
          <a:p>
            <a:r>
              <a:rPr lang="pt-BR" dirty="0">
                <a:hlinkClick r:id="rId3"/>
              </a:rPr>
              <a:t>http://www.devmedia.com.br/gestao-de-projetos-de-software/9143</a:t>
            </a:r>
            <a:r>
              <a:rPr lang="pt-BR" dirty="0"/>
              <a:t> </a:t>
            </a:r>
          </a:p>
          <a:p>
            <a:r>
              <a:rPr lang="pt-BR" dirty="0">
                <a:hlinkClick r:id="rId4"/>
              </a:rPr>
              <a:t>https://blog.smartconsulting.com.br/ferramentas-de-gerenciamento-de-projetos/</a:t>
            </a:r>
            <a:endParaRPr lang="pt-BR" dirty="0"/>
          </a:p>
          <a:p>
            <a:r>
              <a:rPr lang="pt-BR" dirty="0">
                <a:hlinkClick r:id="rId5"/>
              </a:rPr>
              <a:t>https://www.devmedia.com.br/metodos-ageis-processo-agil-e-ferramentas-de-suporte/29992</a:t>
            </a:r>
            <a:r>
              <a:rPr lang="pt-BR" dirty="0"/>
              <a:t> </a:t>
            </a:r>
          </a:p>
          <a:p>
            <a:r>
              <a:rPr lang="pt-BR" dirty="0">
                <a:hlinkClick r:id="rId6"/>
              </a:rPr>
              <a:t>https://www.keyworks.com.br/as-melhores-ferramentas-para-gestao-de-projetos-de-software/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249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ED6E3-109A-461A-B933-CCD8FC51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7289"/>
          </a:xfrm>
        </p:spPr>
        <p:txBody>
          <a:bodyPr/>
          <a:lstStyle/>
          <a:p>
            <a:pPr marL="0" indent="0">
              <a:buNone/>
            </a:pPr>
            <a:r>
              <a:rPr lang="pt-BR" sz="4400" u="sng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Etapa 2 Estudo Dirigido</a:t>
            </a:r>
            <a:r>
              <a:rPr lang="pt-BR" sz="44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pt-BR" sz="4400" u="sng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Futuro Profissional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2D313-2982-4976-979F-1FA673B9D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Dentro do seu Projeto de Futuro Profissional</a:t>
            </a:r>
          </a:p>
          <a:p>
            <a:pPr lvl="1"/>
            <a:r>
              <a:rPr lang="pt-BR" dirty="0"/>
              <a:t>Identifique quais são os riscos que podem vir a acontecer (3 riscos) durante a realização das atividades relatadas no WBS (aula do dia 13/11).</a:t>
            </a:r>
          </a:p>
          <a:p>
            <a:pPr lvl="1"/>
            <a:r>
              <a:rPr lang="pt-BR" dirty="0"/>
              <a:t>Categorizar estes riscos com base na GUT – slide 9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ravidade do problema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U</a:t>
            </a:r>
            <a:r>
              <a:rPr lang="en-US" dirty="0"/>
              <a:t>rgência da resolução do problema</a:t>
            </a:r>
          </a:p>
          <a:p>
            <a:pPr lvl="2"/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endência do problema piorar</a:t>
            </a:r>
          </a:p>
          <a:p>
            <a:pPr lvl="1"/>
            <a:r>
              <a:rPr lang="pt-BR" dirty="0"/>
              <a:t>Indique como você irá gerenciar estes riscos – </a:t>
            </a:r>
            <a:r>
              <a:rPr lang="pt-BR" u="sng" dirty="0"/>
              <a:t>3 riscos com valores GUT maiores do que 6:</a:t>
            </a:r>
          </a:p>
          <a:p>
            <a:pPr lvl="2"/>
            <a:r>
              <a:rPr lang="pt-BR" dirty="0"/>
              <a:t>Aceitar o risco</a:t>
            </a:r>
          </a:p>
          <a:p>
            <a:pPr lvl="2"/>
            <a:r>
              <a:rPr lang="pt-BR" dirty="0"/>
              <a:t>Evitar o risco</a:t>
            </a:r>
          </a:p>
          <a:p>
            <a:pPr lvl="2"/>
            <a:r>
              <a:rPr lang="pt-BR" dirty="0"/>
              <a:t>Transferir o risco</a:t>
            </a:r>
          </a:p>
          <a:p>
            <a:pPr lvl="2"/>
            <a:r>
              <a:rPr lang="pt-BR" dirty="0"/>
              <a:t>Reduzir o risco – </a:t>
            </a:r>
            <a:r>
              <a:rPr lang="pt-BR" i="1" dirty="0"/>
              <a:t>mitigate</a:t>
            </a:r>
          </a:p>
          <a:p>
            <a:pPr lvl="2"/>
            <a:r>
              <a:rPr lang="pt-BR" dirty="0"/>
              <a:t>Monitorar e preparar Planos de Contingência para o risco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Incluir no material do seu ED a ser postado na aba Arquivos do Teams </a:t>
            </a:r>
            <a:r>
              <a:rPr lang="pt-BR" dirty="0">
                <a:solidFill>
                  <a:srgbClr val="FF0000"/>
                </a:solidFill>
              </a:rPr>
              <a:t>até o dia 29/11.</a:t>
            </a:r>
          </a:p>
          <a:p>
            <a:pPr lvl="2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214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6082" cy="4351338"/>
          </a:xfrm>
        </p:spPr>
        <p:txBody>
          <a:bodyPr/>
          <a:lstStyle/>
          <a:p>
            <a:r>
              <a:rPr lang="pt-BR" dirty="0"/>
              <a:t>“Gerenciamento de riscos é o meio pelo qual a incerteza é sistematicamente gerenciada para aumentar a probabilidade de cumprir os objetivos do projeto.”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8918" y="684859"/>
            <a:ext cx="2528048" cy="54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7376" cy="4351338"/>
          </a:xfrm>
        </p:spPr>
        <p:txBody>
          <a:bodyPr/>
          <a:lstStyle/>
          <a:p>
            <a:r>
              <a:rPr lang="pt-BR" dirty="0"/>
              <a:t>“Risco de projeto é um evento ou condição</a:t>
            </a:r>
            <a:r>
              <a:rPr lang="pt-BR" dirty="0">
                <a:solidFill>
                  <a:srgbClr val="FFC000"/>
                </a:solidFill>
              </a:rPr>
              <a:t> incerta </a:t>
            </a:r>
            <a:r>
              <a:rPr lang="pt-BR" dirty="0"/>
              <a:t>que, se ocorrer, terá um efeito 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positivo</a:t>
            </a:r>
            <a:r>
              <a:rPr lang="pt-BR" dirty="0"/>
              <a:t> ou</a:t>
            </a:r>
            <a:r>
              <a:rPr lang="pt-BR" dirty="0">
                <a:solidFill>
                  <a:srgbClr val="FFC000"/>
                </a:solidFill>
              </a:rPr>
              <a:t> 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negativo </a:t>
            </a:r>
            <a:r>
              <a:rPr lang="pt-BR" dirty="0"/>
              <a:t>sobre pelo menos um objetivo do projeto, como </a:t>
            </a:r>
            <a:r>
              <a:rPr lang="pt-BR" dirty="0">
                <a:solidFill>
                  <a:srgbClr val="FFC000"/>
                </a:solidFill>
              </a:rPr>
              <a:t>tempo, custo, escopo </a:t>
            </a:r>
            <a:r>
              <a:rPr lang="pt-BR" dirty="0"/>
              <a:t>ou</a:t>
            </a:r>
            <a:r>
              <a:rPr lang="pt-BR" dirty="0">
                <a:solidFill>
                  <a:srgbClr val="FFC000"/>
                </a:solidFill>
              </a:rPr>
              <a:t> qualidade</a:t>
            </a:r>
            <a:r>
              <a:rPr lang="pt-BR" dirty="0"/>
              <a:t>.”</a:t>
            </a:r>
          </a:p>
          <a:p>
            <a:pPr marL="0" indent="0">
              <a:buNone/>
            </a:pPr>
            <a:r>
              <a:rPr lang="pt-BR" dirty="0"/>
              <a:t>(PMBoK, 2014)</a:t>
            </a:r>
          </a:p>
        </p:txBody>
      </p:sp>
    </p:spTree>
    <p:extLst>
      <p:ext uri="{BB962C8B-B14F-4D97-AF65-F5344CB8AC3E}">
        <p14:creationId xmlns:p14="http://schemas.microsoft.com/office/powerpoint/2010/main" val="398298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27376" cy="4351338"/>
          </a:xfrm>
        </p:spPr>
        <p:txBody>
          <a:bodyPr/>
          <a:lstStyle/>
          <a:p>
            <a:r>
              <a:rPr lang="pt-BR" dirty="0"/>
              <a:t>“Risco de projeto é um evento ou condição</a:t>
            </a:r>
            <a:r>
              <a:rPr lang="pt-BR" dirty="0">
                <a:solidFill>
                  <a:srgbClr val="FFC000"/>
                </a:solidFill>
              </a:rPr>
              <a:t> incerta </a:t>
            </a:r>
            <a:r>
              <a:rPr lang="pt-BR" dirty="0"/>
              <a:t>que, se ocorrer, terá um efeito </a:t>
            </a:r>
            <a:r>
              <a:rPr lang="pt-BR" dirty="0">
                <a:solidFill>
                  <a:srgbClr val="FFC000"/>
                </a:solidFill>
              </a:rPr>
              <a:t>positivo</a:t>
            </a:r>
            <a:r>
              <a:rPr lang="pt-BR" dirty="0"/>
              <a:t> ou</a:t>
            </a:r>
            <a:r>
              <a:rPr lang="pt-BR" dirty="0">
                <a:solidFill>
                  <a:srgbClr val="FFC000"/>
                </a:solidFill>
              </a:rPr>
              <a:t> negativo </a:t>
            </a:r>
            <a:r>
              <a:rPr lang="pt-BR" dirty="0"/>
              <a:t>sobre pelo menos um objetivo do projeto, como </a:t>
            </a:r>
            <a:r>
              <a:rPr lang="pt-BR" dirty="0">
                <a:solidFill>
                  <a:srgbClr val="FFC000"/>
                </a:solidFill>
              </a:rPr>
              <a:t>tempo, custo, escopo </a:t>
            </a:r>
            <a:r>
              <a:rPr lang="pt-BR" dirty="0"/>
              <a:t>ou</a:t>
            </a:r>
            <a:r>
              <a:rPr lang="pt-BR" dirty="0">
                <a:solidFill>
                  <a:srgbClr val="FFC000"/>
                </a:solidFill>
              </a:rPr>
              <a:t> qualidade</a:t>
            </a:r>
            <a:r>
              <a:rPr lang="pt-BR" dirty="0"/>
              <a:t>.”</a:t>
            </a:r>
          </a:p>
          <a:p>
            <a:pPr marL="0" indent="0">
              <a:buNone/>
            </a:pPr>
            <a:r>
              <a:rPr lang="pt-BR" dirty="0"/>
              <a:t>(PMBoK, 2014)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00B0F0"/>
                </a:solidFill>
              </a:rPr>
              <a:t>                             Oportunidade</a:t>
            </a:r>
          </a:p>
          <a:p>
            <a:pPr marL="0" indent="0">
              <a:buNone/>
            </a:pPr>
            <a:r>
              <a:rPr lang="pt-BR" dirty="0"/>
              <a:t>                       </a:t>
            </a:r>
          </a:p>
          <a:p>
            <a:pPr marL="0" indent="0">
              <a:buNone/>
            </a:pPr>
            <a:r>
              <a:rPr lang="pt-BR" dirty="0"/>
              <a:t>                             </a:t>
            </a:r>
            <a:r>
              <a:rPr lang="pt-BR" dirty="0">
                <a:solidFill>
                  <a:srgbClr val="FF0000"/>
                </a:solidFill>
              </a:rPr>
              <a:t>Ameaça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                           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                     </a:t>
            </a: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 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H="1">
            <a:off x="3901888" y="2043953"/>
            <a:ext cx="4650441" cy="59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 flipV="1">
            <a:off x="5567082" y="2958353"/>
            <a:ext cx="2985247" cy="16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6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Visões sobre o risco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200" dirty="0"/>
              <a:t>PM – Project Management</a:t>
            </a:r>
          </a:p>
          <a:p>
            <a:r>
              <a:rPr lang="pt-BR" sz="1200" dirty="0"/>
              <a:t>RM -  Risc Management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35" y="2124634"/>
            <a:ext cx="6456769" cy="41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6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Estratégias para gerenciar os riscos:</a:t>
            </a:r>
          </a:p>
          <a:p>
            <a:pPr lvl="1"/>
            <a:r>
              <a:rPr lang="pt-BR" dirty="0"/>
              <a:t>Aceitar o risco</a:t>
            </a:r>
          </a:p>
          <a:p>
            <a:pPr lvl="1"/>
            <a:r>
              <a:rPr lang="pt-BR" dirty="0"/>
              <a:t>Evitar o risco</a:t>
            </a:r>
          </a:p>
          <a:p>
            <a:pPr lvl="1"/>
            <a:r>
              <a:rPr lang="pt-BR" dirty="0"/>
              <a:t>Transferir o risco</a:t>
            </a:r>
          </a:p>
          <a:p>
            <a:pPr lvl="1"/>
            <a:r>
              <a:rPr lang="pt-BR" dirty="0"/>
              <a:t>Reduzir o risco – </a:t>
            </a:r>
            <a:r>
              <a:rPr lang="pt-BR" i="1" dirty="0"/>
              <a:t>mitigate</a:t>
            </a:r>
          </a:p>
          <a:p>
            <a:pPr lvl="1"/>
            <a:r>
              <a:rPr lang="pt-BR" dirty="0"/>
              <a:t>Monitorar e preparar Planos de Contingência para o risco</a:t>
            </a:r>
          </a:p>
        </p:txBody>
      </p:sp>
    </p:spTree>
    <p:extLst>
      <p:ext uri="{BB962C8B-B14F-4D97-AF65-F5344CB8AC3E}">
        <p14:creationId xmlns:p14="http://schemas.microsoft.com/office/powerpoint/2010/main" val="382557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/>
              <a:t>Principais elementos de riscos:</a:t>
            </a:r>
          </a:p>
          <a:p>
            <a:pPr lvl="1"/>
            <a:r>
              <a:rPr lang="pt-BR" dirty="0"/>
              <a:t>Probabilidade</a:t>
            </a:r>
          </a:p>
          <a:p>
            <a:pPr lvl="1"/>
            <a:r>
              <a:rPr lang="pt-BR" dirty="0"/>
              <a:t>Impacto</a:t>
            </a:r>
          </a:p>
          <a:p>
            <a:pPr lvl="1"/>
            <a:r>
              <a:rPr lang="pt-BR" dirty="0"/>
              <a:t>Severidade ou grau de exposição </a:t>
            </a:r>
          </a:p>
          <a:p>
            <a:pPr lvl="1"/>
            <a:r>
              <a:rPr lang="pt-BR" dirty="0"/>
              <a:t>Ação de redução (</a:t>
            </a:r>
            <a:r>
              <a:rPr lang="pt-BR" i="1" dirty="0"/>
              <a:t>mitigation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Ação de contingência</a:t>
            </a:r>
          </a:p>
        </p:txBody>
      </p:sp>
    </p:spTree>
    <p:extLst>
      <p:ext uri="{BB962C8B-B14F-4D97-AF65-F5344CB8AC3E}">
        <p14:creationId xmlns:p14="http://schemas.microsoft.com/office/powerpoint/2010/main" val="7094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Riscos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19800" cy="4351338"/>
          </a:xfrm>
        </p:spPr>
        <p:txBody>
          <a:bodyPr/>
          <a:lstStyle/>
          <a:p>
            <a:r>
              <a:rPr lang="pt-BR" dirty="0"/>
              <a:t>Técnicas de levantamento de riscos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0" y="2033540"/>
            <a:ext cx="3872753" cy="3872753"/>
          </a:xfrm>
          <a:prstGeom prst="rect">
            <a:avLst/>
          </a:prstGeom>
        </p:spPr>
      </p:pic>
      <p:pic>
        <p:nvPicPr>
          <p:cNvPr id="4" name="podcast ricardo_vargas_identificacaoderiscos_p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1078" y="32037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30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67FB8-18C8-40D6-9F68-7B88C2F0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/>
          <a:lstStyle/>
          <a:p>
            <a:r>
              <a:rPr lang="pt-BR" dirty="0"/>
              <a:t>Gerenciamento de Riscos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07EC61-6871-4896-B1F5-59906C54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22"/>
            <a:ext cx="10515600" cy="47771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Estudo de prioridades GUT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ravidade do problema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U</a:t>
            </a:r>
            <a:r>
              <a:rPr lang="en-US" dirty="0"/>
              <a:t>rgência da resolução do problema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endência do problema piorar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6081B9-A713-40D1-9E99-AC3390E0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1" y="3255618"/>
            <a:ext cx="8516850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91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D3224A9D5FA34480CDF2A82B2CEBD6" ma:contentTypeVersion="5" ma:contentTypeDescription="Crie um novo documento." ma:contentTypeScope="" ma:versionID="1a494fb6377b1dc59e8a410d544d8c80">
  <xsd:schema xmlns:xsd="http://www.w3.org/2001/XMLSchema" xmlns:xs="http://www.w3.org/2001/XMLSchema" xmlns:p="http://schemas.microsoft.com/office/2006/metadata/properties" xmlns:ns2="065bfa9c-086b-4342-9f95-2b7c135fd06b" xmlns:ns3="c1527765-ead9-4985-ae14-255d4b687692" targetNamespace="http://schemas.microsoft.com/office/2006/metadata/properties" ma:root="true" ma:fieldsID="3be50893dacc72982b85da4776b27270" ns2:_="" ns3:_="">
    <xsd:import namespace="065bfa9c-086b-4342-9f95-2b7c135fd06b"/>
    <xsd:import namespace="c1527765-ead9-4985-ae14-255d4b687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bfa9c-086b-4342-9f95-2b7c135fd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27765-ead9-4985-ae14-255d4b68769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C52D1B-21E9-4ED7-8C3D-A650B08A391A}"/>
</file>

<file path=customXml/itemProps2.xml><?xml version="1.0" encoding="utf-8"?>
<ds:datastoreItem xmlns:ds="http://schemas.openxmlformats.org/officeDocument/2006/customXml" ds:itemID="{19899807-BF57-47A5-8316-D18EDC2C5CE0}"/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448</Words>
  <Application>Microsoft Office PowerPoint</Application>
  <PresentationFormat>Widescreen</PresentationFormat>
  <Paragraphs>76</Paragraphs>
  <Slides>13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Gerenciamento de Riscos PMBok</vt:lpstr>
      <vt:lpstr>Gerenciamento de Riscos</vt:lpstr>
      <vt:lpstr>Gerenciamento de Riscos</vt:lpstr>
      <vt:lpstr>Gerenciamento de Riscos</vt:lpstr>
      <vt:lpstr>Gerenciamento de riscos</vt:lpstr>
      <vt:lpstr>Gerenciamento de riscos</vt:lpstr>
      <vt:lpstr>Gerenciamento de riscos</vt:lpstr>
      <vt:lpstr>Gerenciamento de Riscos </vt:lpstr>
      <vt:lpstr>Gerenciamento de Riscos</vt:lpstr>
      <vt:lpstr>Gerenciamento de Riscos</vt:lpstr>
      <vt:lpstr>Premissa, restrição e risco em um projeto</vt:lpstr>
      <vt:lpstr>Links interessantes</vt:lpstr>
      <vt:lpstr>Etapa 2 Estudo Dirigido – Futuro Profissional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Gerenciamento de Riscos PMBok</dc:title>
  <dc:creator>Patricia de Bassi</dc:creator>
  <cp:lastModifiedBy>Patricia de Bassi</cp:lastModifiedBy>
  <cp:revision>9</cp:revision>
  <dcterms:created xsi:type="dcterms:W3CDTF">2020-11-23T21:58:49Z</dcterms:created>
  <dcterms:modified xsi:type="dcterms:W3CDTF">2023-11-22T02:25:31Z</dcterms:modified>
</cp:coreProperties>
</file>